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330" r:id="rId4"/>
    <p:sldId id="334" r:id="rId5"/>
    <p:sldId id="257" r:id="rId6"/>
    <p:sldId id="33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350" r:id="rId20"/>
    <p:sldId id="351" r:id="rId21"/>
    <p:sldId id="352" r:id="rId22"/>
    <p:sldId id="353" r:id="rId23"/>
    <p:sldId id="354" r:id="rId24"/>
    <p:sldId id="406" r:id="rId25"/>
    <p:sldId id="356" r:id="rId26"/>
    <p:sldId id="357" r:id="rId27"/>
    <p:sldId id="358" r:id="rId28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407" r:id="rId37"/>
    <p:sldId id="367" r:id="rId38"/>
    <p:sldId id="368" r:id="rId39"/>
    <p:sldId id="369" r:id="rId40"/>
    <p:sldId id="370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3" autoAdjust="0"/>
    <p:restoredTop sz="94660"/>
  </p:normalViewPr>
  <p:slideViewPr>
    <p:cSldViewPr snapToGrid="0">
      <p:cViewPr>
        <p:scale>
          <a:sx n="38" d="100"/>
          <a:sy n="38" d="100"/>
        </p:scale>
        <p:origin x="207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customXml" Target="../customXml/item3.xml"/><Relationship Id="rId47" Type="http://schemas.openxmlformats.org/officeDocument/2006/relationships/customXml" Target="../customXml/item2.xml"/><Relationship Id="rId46" Type="http://schemas.openxmlformats.org/officeDocument/2006/relationships/customXml" Target="../customXml/item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EC12-02B7-4C57-BCDB-A4CA5CFC831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EFCB0-10AE-4483-8652-A7282086B9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3BBFA-11BB-42D3-A7C3-317C4C8CC2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 anchor="t"/>
          <a:lstStyle>
            <a:lvl1pPr algn="ctr">
              <a:defRPr lang="en-US" sz="40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2A95-C7FF-4F8F-B377-C4DC7475983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79EE-7A3A-457A-A725-E11BC5828D5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GIF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Candara bold" panose="020E0702030303020204" pitchFamily="34" charset="0"/>
              </a:rPr>
              <a:t>ITI</a:t>
            </a:r>
            <a:endParaRPr lang="en-US" dirty="0">
              <a:solidFill>
                <a:schemeClr val="bg1"/>
              </a:solidFill>
              <a:latin typeface="Candara bold" panose="020E07020303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1565" y="4010831"/>
            <a:ext cx="9144000" cy="1655762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  <a:t>Introduction to</a:t>
            </a:r>
            <a:b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  <a:t> Computer Networks &amp; Cyber Security</a:t>
            </a:r>
            <a:br>
              <a:rPr lang="en-US" sz="2800" dirty="0">
                <a:solidFill>
                  <a:schemeClr val="bg1"/>
                </a:solidFill>
                <a:latin typeface="Candara bold" panose="020E0702030303020204" pitchFamily="34" charset="0"/>
              </a:rPr>
            </a:br>
            <a:endParaRPr lang="en-US" sz="2800" dirty="0">
              <a:solidFill>
                <a:schemeClr val="bg1"/>
              </a:solidFill>
              <a:latin typeface="Candara bold" panose="020E07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86" y="844000"/>
            <a:ext cx="2144628" cy="1266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networks 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Covered Area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large is the network?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network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the computer are connected?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network model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type of model?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Classifications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2882" y="3021382"/>
            <a:ext cx="7326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Covered Area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37960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PAN – MAN- WAN-INTERNET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Covered Area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5133" y="1371600"/>
            <a:ext cx="7418832" cy="452018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Personal Area Networks (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computer network for interconnecting devices centered on 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individual person's workspace.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 provides data transmission among devices such as computers, smartphones, tablets and personal digital assistants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32" y="1371600"/>
            <a:ext cx="4163568" cy="5102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Covered Area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60984" y="1130808"/>
            <a:ext cx="7418832" cy="5193793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Local Area Networks (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computers connected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small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geographical area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limited area such as a residence, school, laboratory,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university campus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office building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(100 -1000 M)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Allow users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 share files and services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 speed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communications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Under your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administrative Control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94" y="1397692"/>
            <a:ext cx="3436219" cy="2766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234" y="4431299"/>
            <a:ext cx="4380462" cy="17962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Covered Area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85612" y="1254611"/>
            <a:ext cx="6641344" cy="4372025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Metropolitan Area Networks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(MAN)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MAN connects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area larger than a LAN but smaller than a WAN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(Up to 100 km)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such as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dedicated or high-performance hardware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56" y="1549668"/>
            <a:ext cx="4321743" cy="3371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Covered Area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4951" y="1089477"/>
            <a:ext cx="6934135" cy="4931866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Wide Area Networks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(WAN)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WAN is a group of computers connected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Large geographical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area such as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country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WAN often connects two LANs (WAN Link)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WAN can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contain multiple smaller networks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such as LANs or MANs.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Very low Speed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Under your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ISP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Administrative control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example of WAN is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Internet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86" y="1934679"/>
            <a:ext cx="4125232" cy="33784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?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07308" y="1155032"/>
            <a:ext cx="8250195" cy="5026186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Internet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(WWW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5180" marR="0" lvl="1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internet is defined as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global mesh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interconnected networks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5180" marR="0" lvl="1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most used service on the Internet is the 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World Wide Web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5180" marR="0" lvl="1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 one actually owns the Internet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805180" marR="0" lvl="1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Many Orgs, ISPs, Companies,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Govs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own pieces of Internet Infrastructure.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62380" marR="0" lvl="3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ISOC: Internet Society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62380" marR="0" lvl="3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IETF: Internet Engineering Task Forum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62380" marR="0" lvl="3" indent="-2381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ICANN: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Internet Corporation for Assigned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494" y="1289785"/>
            <a:ext cx="3178623" cy="40751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Gateway in Egypt_ Submarine Cable</a:t>
            </a:r>
            <a:r>
              <a:rPr lang="ar-EG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5103" y="1185838"/>
            <a:ext cx="3532470" cy="4989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1107829"/>
            <a:ext cx="3311091" cy="5145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1083443"/>
            <a:ext cx="4235116" cy="50966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Networks Classifications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212482" y="6408152"/>
            <a:ext cx="2743200" cy="3651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7122" y="2866380"/>
            <a:ext cx="863601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Network Topology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0162" y="379491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Bus – Star- Ring- Mesh-Hybrid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404" y="855153"/>
            <a:ext cx="80689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Topology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Refers to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shape of a network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or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network's layout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Types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Physical Topology: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computers connected to each other physically (wired)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Logical Topology: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to send message from device to other,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(the way in which to the generated signal actual path across the network).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Dependent 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 and number of equipment being used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Each topology has its own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advantages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disadvantages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24231"/>
            <a:ext cx="3349258" cy="4639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References</a:t>
            </a:r>
            <a:endParaRPr lang="en-US" sz="4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7094"/>
            <a:ext cx="10943122" cy="454986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Essential Computer Science “ Paul D. </a:t>
            </a:r>
            <a:r>
              <a:rPr lang="en-US" sz="1800" dirty="0" err="1"/>
              <a:t>Crutcher,Neeraj</a:t>
            </a:r>
            <a:r>
              <a:rPr lang="en-US" sz="1800" dirty="0"/>
              <a:t> Kumar </a:t>
            </a:r>
            <a:r>
              <a:rPr lang="en-US" sz="1800" dirty="0" err="1"/>
              <a:t>Singh,Peter</a:t>
            </a:r>
            <a:r>
              <a:rPr lang="en-US" sz="1800" dirty="0"/>
              <a:t> </a:t>
            </a:r>
            <a:r>
              <a:rPr lang="en-US" sz="1800" dirty="0" err="1"/>
              <a:t>Tiegs</a:t>
            </a:r>
            <a:r>
              <a:rPr lang="en-US" sz="1800" dirty="0"/>
              <a:t>”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Cisco Student Guide ICND1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CompTIA Network 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Data and Computer Communications “ William Stallings 10th Edition”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TCP/IP Protocol Suite “Behrouz A. </a:t>
            </a:r>
            <a:r>
              <a:rPr lang="en-US" sz="1800" dirty="0" err="1"/>
              <a:t>Forouzan</a:t>
            </a:r>
            <a:r>
              <a:rPr lang="en-US" sz="1800" dirty="0"/>
              <a:t> 4th Edition”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Understanding IPv6 “Joseph Davies 2nd Edition”</a:t>
            </a:r>
            <a:endParaRPr lang="en-US" sz="1800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Distributed Systems ”van Steen, Maarten, </a:t>
            </a:r>
            <a:r>
              <a:rPr lang="en-US" sz="1800" dirty="0" err="1"/>
              <a:t>Tanenbaum</a:t>
            </a:r>
            <a:r>
              <a:rPr lang="en-US" sz="1800" dirty="0"/>
              <a:t>, Andrew S.”</a:t>
            </a:r>
            <a:endParaRPr lang="en-US" sz="1800" dirty="0"/>
          </a:p>
          <a:p>
            <a:pPr marL="0" indent="0">
              <a:buNone/>
            </a:pPr>
            <a:endParaRPr lang="en-US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3805" y="1314234"/>
            <a:ext cx="6274881" cy="4519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Bus Topology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All devices are connected to a central cable, called the bus or backbone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Both ends of the network must be terminated with a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terminato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barrel connector can be used to extend the network.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 descr="BUS Connector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7833533" y="4407093"/>
            <a:ext cx="3520267" cy="153038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86" y="1627819"/>
            <a:ext cx="4697919" cy="25698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83759" y="6356350"/>
            <a:ext cx="2743200" cy="3651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0876" y="989070"/>
            <a:ext cx="6025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 Transmission - Bus LAN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 cstate="print"/>
          <a:srcRect b="10715"/>
          <a:stretch>
            <a:fillRect/>
          </a:stretch>
        </p:blipFill>
        <p:spPr bwMode="auto">
          <a:xfrm>
            <a:off x="8153400" y="1455441"/>
            <a:ext cx="3829937" cy="393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306075" y="5394883"/>
            <a:ext cx="3829937" cy="8331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3335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Station C want to transmit a frame of data to station A.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13335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08990" y="1670051"/>
            <a:ext cx="7597086" cy="434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backbone functions as a shared communication medium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Device wanting to communicate with another device on the network sends a message onto the backbone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The message is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heard by all stations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but only the intended recipient actually accepts and processes the message.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Terminator absorbs frames at end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medium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14400" y="743075"/>
            <a:ext cx="7011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Bus Advantages and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400" y="1422327"/>
            <a:ext cx="7242048" cy="49022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SimSun" panose="02010600030101010101" pitchFamily="2" charset="-122"/>
                <a:cs typeface="+mn-cs"/>
              </a:rPr>
              <a:t>Advantages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Simple, easy to use and construct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Requires least amount of cable (less expensive)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Reliable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SimSun" panose="02010600030101010101" pitchFamily="2" charset="-122"/>
                <a:cs typeface="+mn-cs"/>
              </a:rPr>
              <a:t>Disadvantages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SimSun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faulty cable take the entire LAN down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Difficult to troubleshoot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 security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Slow during peak traffic period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33675"/>
            <a:ext cx="4038600" cy="393489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8519" y="1910032"/>
            <a:ext cx="6274881" cy="3409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- All the devices are connected to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centralized unit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such as a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Hub or Switch. 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- Nodes communicate across the network by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passing data through the central device. 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star_net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9328" y="1103407"/>
            <a:ext cx="3532202" cy="247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3861848"/>
            <a:ext cx="2883033" cy="2462753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95133" y="1020033"/>
            <a:ext cx="7011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Star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937859" y="6402698"/>
            <a:ext cx="2743200" cy="3651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19665" y="1544761"/>
            <a:ext cx="8770831" cy="4492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Hubbed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Star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(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Broadcasted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Star Topology)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Central node can broadcast (Hub)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Physical star,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logically bus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Only one station can transmit at a time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Switched Star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Central node can act as frame switch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Retransmits only to destination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4661" y="933838"/>
            <a:ext cx="7011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Star Topology types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6437" y="1287780"/>
            <a:ext cx="2712955" cy="50067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6118" y="1593795"/>
            <a:ext cx="8229600" cy="4530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Advantages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not affected if one PC fails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expansion and reconfiguration is simple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management and monitoring can be centralized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Troubleshooting is easy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If the central device fails, all the network fails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66118" y="927045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Star Advantages and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0072" y="1929914"/>
            <a:ext cx="3419856" cy="387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55450" y="1713297"/>
            <a:ext cx="8807188" cy="4921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A cable connects one node to another to form a ring (shape of a closed loop)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each device is connected directly to two other devices, one on either side of it.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All messages travel through a ring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the same direction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token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 is used to transmit data and pass over each station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</a:b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Medium access control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</a:rPr>
              <a:t>determines when station can insert frame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032375" y="874220"/>
            <a:ext cx="7011478" cy="73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Ring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4" descr="ring_net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462638" y="1102653"/>
            <a:ext cx="2348361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022P_09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39" y="3651011"/>
            <a:ext cx="2207732" cy="239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95133" y="1116162"/>
            <a:ext cx="7011478" cy="73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Frame Transmission - Ring LAN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20640" y="1832739"/>
            <a:ext cx="6760464" cy="431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6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8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30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10280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 transmitted in frames (token)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Circulate past all stations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Destination recognizes address and copies frame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Data is passed one way from device to device.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Frame circulates back to source where it is removed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C6D4E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Medium access control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determines when station can insert frame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60" y="1842869"/>
            <a:ext cx="3543300" cy="3907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4457" y="1700389"/>
            <a:ext cx="3916543" cy="3699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8497" y="1151888"/>
            <a:ext cx="7045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Dual Ring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773" y="2065592"/>
            <a:ext cx="67246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Signals travel in opposite directions.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More resilient than single ring.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15546" y="896740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Ring Advantages and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15546" y="1595427"/>
            <a:ext cx="8405446" cy="4530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Advantages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Fair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(Equal access for all users)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Perform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well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under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heavy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traffic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expansion or reconfiguration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will affect the network operation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one node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fails, the entire network fails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Difficult to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troubleshoot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very bad if we have about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60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pc,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Slow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Network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" name="Picture 4" descr="ring_net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32244" y="1058292"/>
            <a:ext cx="3132755" cy="31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Duration and Assessment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5999" y="1019889"/>
            <a:ext cx="81297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Duration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Lectures: 7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Labs: 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Assessment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Final Exam  :  70%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Assignments : 10 %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Labs 		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20 %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By :Mohamed </a:t>
            </a:r>
            <a:r>
              <a:rPr kumimoji="0" lang="en-US" sz="1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Abosehly</a:t>
            </a:r>
            <a:endParaRPr kumimoji="0" lang="en-US" sz="1000" b="0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5445" y="2096433"/>
            <a:ext cx="8128001" cy="4518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Each device/PC is connected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other device/PC in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by its own cable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Amount of cables needed can be calculated by: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CN = (D * (D-1)) / 2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(where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5B7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5B7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Cables Needed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is the amount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on the network)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Mesh Types: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Full Mesh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Partial Mesh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74772" y="842076"/>
            <a:ext cx="7011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Mesh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8737600" y="1663057"/>
          <a:ext cx="3160712" cy="430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Bitmap Image" r:id="rId1" imgW="3124200" imgH="2419350" progId="PBrush">
                  <p:embed/>
                </p:oleObj>
              </mc:Choice>
              <mc:Fallback>
                <p:oleObj name="Bitmap Image" r:id="rId1" imgW="3124200" imgH="241935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7600" y="1663057"/>
                        <a:ext cx="3160712" cy="4306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63827" y="1693480"/>
            <a:ext cx="8229600" cy="4530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Advantages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Mesh topology boasts the highest fault tolerance of all of the network topologies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Redundancy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exist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Secure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Disadvantages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Because each connection needs its own cable a Mesh topology can get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expensive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74646" y="1054422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Mesh Advantages and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7951" y="1929914"/>
            <a:ext cx="3164098" cy="40013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64661" y="1938881"/>
            <a:ext cx="8128001" cy="3074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Hybrid means that there is more than one topology exist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Combine bus ,star and ring topologies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Allow network expansion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Flexible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64661" y="948281"/>
            <a:ext cx="70114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Hybrid Topology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038927"/>
            <a:ext cx="4267200" cy="51014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Topology</a:t>
            </a:r>
            <a:endParaRPr lang="en-US" b="1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89686" y="1916015"/>
            <a:ext cx="7122438" cy="4530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Advantages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Network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expansion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Disadvantages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If hub fails connections between failed hub and other hubs will fail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189" y="937973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Hybrid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Advantages and Disadvantages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7724" y="1188117"/>
            <a:ext cx="3557978" cy="49816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Networks Classifications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432882" y="2599354"/>
            <a:ext cx="7897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According to Network Model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3740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Peer to Peer Networks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– Client/Server Networks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</a:t>
            </a:r>
            <a:endParaRPr lang="en-US" b="1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2595" y="1666342"/>
            <a:ext cx="7733066" cy="326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No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dedicated resources to present specific 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Easy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to work with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nodes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the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(equal to use the resources 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Example : Windows Workgroup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93619" y="1054422"/>
            <a:ext cx="7011478" cy="73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Peer-to-Peer Networks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4" descr="peer-2-peer.gif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34073" y="1347453"/>
            <a:ext cx="388620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48" y="3856657"/>
            <a:ext cx="4596662" cy="23035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</a:t>
            </a:r>
            <a:endParaRPr lang="en-US" b="1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75616" y="1889358"/>
            <a:ext cx="7128432" cy="4261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Some nodes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SERVER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) are dedicated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present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to other nodes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CLIENTS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Server is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more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powerful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Examples: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Mail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Web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File Server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Print Server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75616" y="1037591"/>
            <a:ext cx="7011478" cy="73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Client/Server Networks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4" descr="clntserv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04048" y="3931920"/>
            <a:ext cx="38862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client-server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7888" y="1191135"/>
            <a:ext cx="3581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Model</a:t>
            </a:r>
            <a:endParaRPr lang="en-US" b="1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62411" y="1805307"/>
            <a:ext cx="5812826" cy="4261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computers providing the service are called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Servers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computers that request and use the service are called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Client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 computers.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Segoe UI" panose="020B0502040204020203" pitchFamily="34" charset="0"/>
              </a:rPr>
              <a:t>number of servers is very small compared with the number of clients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62411" y="1147192"/>
            <a:ext cx="7011478" cy="73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Client/Server Networks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5693" y="2382271"/>
            <a:ext cx="4754880" cy="32870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Peer to peer vs client/server model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16696"/>
          <a:stretch>
            <a:fillRect/>
          </a:stretch>
        </p:blipFill>
        <p:spPr>
          <a:xfrm>
            <a:off x="877330" y="1160586"/>
            <a:ext cx="10937494" cy="46599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andara bold" panose="020E0702030303020204" pitchFamily="34" charset="0"/>
              </a:rPr>
              <a:t>Thank You</a:t>
            </a:r>
            <a:endParaRPr lang="en-US" sz="8000" dirty="0">
              <a:solidFill>
                <a:schemeClr val="bg1"/>
              </a:solidFill>
              <a:latin typeface="Candara bold" panose="020E0702030303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endParaRPr lang="en-US" sz="4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7094"/>
            <a:ext cx="10515600" cy="45498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Part 1 </a:t>
            </a:r>
            <a:endParaRPr lang="en-US" b="1" dirty="0"/>
          </a:p>
          <a:p>
            <a:pPr marL="457200" lvl="1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Network Essentials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Part 2 </a:t>
            </a:r>
            <a:endParaRPr lang="en-US" b="1" dirty="0"/>
          </a:p>
          <a:p>
            <a:pPr marL="457200" lvl="1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Cyber Security Essentials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/>
              <a:t> </a:t>
            </a:r>
            <a:r>
              <a:rPr lang="en-US" b="1" dirty="0"/>
              <a:t>Part 3 </a:t>
            </a:r>
            <a:endParaRPr lang="en-US" b="1" dirty="0"/>
          </a:p>
          <a:p>
            <a:pPr marL="457200" lvl="1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Distributed Systems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Part 1 (Network Essentials)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By :Mohamed </a:t>
            </a:r>
            <a:r>
              <a:rPr kumimoji="0" lang="en-US" sz="1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Abosehly</a:t>
            </a:r>
            <a:endParaRPr kumimoji="0" lang="en-US" sz="1000" b="0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14DA60-3BEE-4BCE-BEDB-E433FD97096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974619" y="1130105"/>
            <a:ext cx="9720073" cy="4887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C00000"/>
                </a:solidFill>
              </a:rPr>
              <a:t>Course  Outlines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Computer Networks</a:t>
            </a:r>
            <a:endParaRPr lang="en-US" sz="2800" b="1" dirty="0">
              <a:solidFill>
                <a:srgbClr val="C00000"/>
              </a:solidFill>
            </a:endParaRPr>
          </a:p>
          <a:p>
            <a:pPr lvl="2"/>
            <a:r>
              <a:rPr lang="en-US" sz="2000" dirty="0"/>
              <a:t>Definition and Basic Terminologies</a:t>
            </a:r>
            <a:endParaRPr lang="en-US" sz="2000" dirty="0"/>
          </a:p>
          <a:p>
            <a:pPr lvl="2"/>
            <a:r>
              <a:rPr lang="en-US" sz="2000" dirty="0">
                <a:solidFill>
                  <a:prstClr val="black"/>
                </a:solidFill>
                <a:latin typeface="Tw Cen MT" panose="020B0602020104020603"/>
              </a:rPr>
              <a:t>OSI Model</a:t>
            </a:r>
            <a:endParaRPr lang="en-US" sz="2000" dirty="0">
              <a:solidFill>
                <a:prstClr val="black"/>
              </a:solidFill>
              <a:latin typeface="Tw Cen MT" panose="020B0602020104020603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TCP/IP Protocol Suite</a:t>
            </a:r>
            <a:endParaRPr lang="en-US" sz="2400" b="1" dirty="0">
              <a:solidFill>
                <a:srgbClr val="C00000"/>
              </a:solidFill>
            </a:endParaRPr>
          </a:p>
          <a:p>
            <a:pPr lvl="2"/>
            <a:r>
              <a:rPr lang="en-US" sz="2000" dirty="0"/>
              <a:t>Network Access Layer (Physical Layer /Datalink Layer)</a:t>
            </a:r>
            <a:endParaRPr lang="en-US" sz="2000" dirty="0"/>
          </a:p>
          <a:p>
            <a:pPr lvl="2"/>
            <a:r>
              <a:rPr lang="en-US" sz="2000" dirty="0"/>
              <a:t>Internet layer</a:t>
            </a:r>
            <a:endParaRPr lang="en-US" sz="2000" dirty="0"/>
          </a:p>
          <a:p>
            <a:pPr lvl="2"/>
            <a:r>
              <a:rPr lang="en-US" sz="2000" dirty="0"/>
              <a:t>Transport layer </a:t>
            </a:r>
            <a:endParaRPr lang="en-US" sz="2000" dirty="0"/>
          </a:p>
          <a:p>
            <a:pPr lvl="2"/>
            <a:r>
              <a:rPr lang="en-US" sz="2000" dirty="0"/>
              <a:t>Application Layer</a:t>
            </a:r>
            <a:endParaRPr lang="en-US" sz="2000" dirty="0"/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Network Devices</a:t>
            </a:r>
            <a:endParaRPr lang="en-US" sz="2400" b="1" dirty="0">
              <a:solidFill>
                <a:srgbClr val="C00000"/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Network Media</a:t>
            </a:r>
            <a:endParaRPr lang="en-US" sz="2400" b="1" dirty="0">
              <a:solidFill>
                <a:srgbClr val="C00000"/>
              </a:solidFill>
            </a:endParaRP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700" dirty="0"/>
              <a:t>Part 1 (Computer Networks Definition)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33" y="1280161"/>
            <a:ext cx="7535779" cy="5130264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b="1" dirty="0">
                <a:solidFill>
                  <a:srgbClr val="C00000"/>
                </a:solidFill>
              </a:rPr>
              <a:t>Computer Network : 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dirty="0"/>
              <a:t>a collection of computers, and other devices, or peripherals connected together through connecting media to perform certain task such as : </a:t>
            </a:r>
            <a:br>
              <a:rPr lang="en-US" sz="2200" dirty="0"/>
            </a:br>
            <a:r>
              <a:rPr lang="en-US" sz="2200" b="1" dirty="0"/>
              <a:t>Share Resources</a:t>
            </a:r>
            <a:endParaRPr lang="en-US" sz="2200" b="1" dirty="0"/>
          </a:p>
          <a:p>
            <a:pPr lvl="1"/>
            <a:endParaRPr lang="en-US" b="1" dirty="0"/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Resources can be : </a:t>
            </a:r>
            <a:endParaRPr lang="en-US" sz="2800" b="1" dirty="0">
              <a:solidFill>
                <a:srgbClr val="C00000"/>
              </a:solidFill>
            </a:endParaRPr>
          </a:p>
          <a:p>
            <a:pPr lvl="2">
              <a:lnSpc>
                <a:spcPct val="160000"/>
              </a:lnSpc>
            </a:pPr>
            <a:r>
              <a:rPr lang="en-US" sz="2200" dirty="0"/>
              <a:t>File Sharing </a:t>
            </a:r>
            <a:endParaRPr lang="en-US" sz="2200" dirty="0"/>
          </a:p>
          <a:p>
            <a:pPr lvl="2">
              <a:lnSpc>
                <a:spcPct val="160000"/>
              </a:lnSpc>
            </a:pPr>
            <a:r>
              <a:rPr lang="en-US" sz="2200" dirty="0"/>
              <a:t>Devices Sharing </a:t>
            </a:r>
            <a:endParaRPr lang="en-US" sz="2200" dirty="0"/>
          </a:p>
          <a:p>
            <a:pPr lvl="2">
              <a:lnSpc>
                <a:spcPct val="160000"/>
              </a:lnSpc>
            </a:pPr>
            <a:r>
              <a:rPr lang="en-US" sz="2200" dirty="0"/>
              <a:t>Software Sharing with multi-user licenses.</a:t>
            </a:r>
            <a:endParaRPr lang="en-US" sz="2200" dirty="0"/>
          </a:p>
          <a:p>
            <a:pPr lvl="2">
              <a:lnSpc>
                <a:spcPct val="160000"/>
              </a:lnSpc>
            </a:pPr>
            <a:r>
              <a:rPr lang="en-US" sz="2200" dirty="0"/>
              <a:t>Voice and Video calls </a:t>
            </a:r>
            <a:endParaRPr lang="en-US" sz="2200" dirty="0"/>
          </a:p>
          <a:p>
            <a:pPr lvl="2">
              <a:lnSpc>
                <a:spcPct val="160000"/>
              </a:lnSpc>
            </a:pPr>
            <a:r>
              <a:rPr lang="en-US" sz="2200" b="1" dirty="0"/>
              <a:t>Shared Internet Access </a:t>
            </a:r>
            <a:endParaRPr lang="en-US" sz="2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0093" y="1391479"/>
            <a:ext cx="4061861" cy="48525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Part1 (Network Elements)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2784"/>
            <a:ext cx="10515600" cy="51880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Network Elements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Hardware</a:t>
            </a:r>
            <a:endParaRPr lang="en-US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b="1" dirty="0"/>
              <a:t>Devices</a:t>
            </a:r>
            <a:r>
              <a:rPr lang="en-US" dirty="0"/>
              <a:t> </a:t>
            </a:r>
            <a:endParaRPr lang="en-US" dirty="0"/>
          </a:p>
          <a:p>
            <a:pPr lvl="3">
              <a:lnSpc>
                <a:spcPct val="150000"/>
              </a:lnSpc>
            </a:pPr>
            <a:r>
              <a:rPr lang="en-US" dirty="0"/>
              <a:t>Computers – Printers –Phone – Routers - Switches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b="1" dirty="0"/>
              <a:t>Medium</a:t>
            </a:r>
            <a:r>
              <a:rPr lang="en-US" dirty="0"/>
              <a:t> </a:t>
            </a:r>
            <a:endParaRPr lang="en-US" dirty="0"/>
          </a:p>
          <a:p>
            <a:pPr lvl="3">
              <a:lnSpc>
                <a:spcPct val="150000"/>
              </a:lnSpc>
            </a:pPr>
            <a:r>
              <a:rPr lang="en-US" dirty="0"/>
              <a:t>Wired  -Wireless –Satellites</a:t>
            </a:r>
            <a:br>
              <a:rPr lang="en-US" dirty="0"/>
            </a:br>
            <a:endParaRPr lang="en-US" sz="1100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Software</a:t>
            </a:r>
            <a:endParaRPr lang="en-US" sz="2800" b="1" dirty="0">
              <a:solidFill>
                <a:srgbClr val="FF0000"/>
              </a:solidFill>
            </a:endParaRPr>
          </a:p>
          <a:p>
            <a:pPr lvl="2">
              <a:lnSpc>
                <a:spcPct val="160000"/>
              </a:lnSpc>
            </a:pPr>
            <a:r>
              <a:rPr lang="en-US" b="1" dirty="0"/>
              <a:t>Messages</a:t>
            </a:r>
            <a:endParaRPr lang="en-US" b="1" dirty="0"/>
          </a:p>
          <a:p>
            <a:pPr lvl="3">
              <a:lnSpc>
                <a:spcPct val="160000"/>
              </a:lnSpc>
            </a:pPr>
            <a:r>
              <a:rPr lang="en-US" dirty="0"/>
              <a:t>Information that travels over the medium such as Mails-WhatsApp….</a:t>
            </a:r>
            <a:r>
              <a:rPr lang="en-US" dirty="0" err="1"/>
              <a:t>etc</a:t>
            </a:r>
            <a:endParaRPr lang="en-US" dirty="0"/>
          </a:p>
          <a:p>
            <a:pPr lvl="2">
              <a:lnSpc>
                <a:spcPct val="160000"/>
              </a:lnSpc>
            </a:pPr>
            <a:r>
              <a:rPr lang="en-US" b="1" dirty="0"/>
              <a:t>Protocols</a:t>
            </a:r>
            <a:endParaRPr lang="en-US" b="1" dirty="0"/>
          </a:p>
          <a:p>
            <a:pPr lvl="3">
              <a:lnSpc>
                <a:spcPct val="160000"/>
              </a:lnSpc>
            </a:pPr>
            <a:r>
              <a:rPr lang="en-US" dirty="0"/>
              <a:t>Governs how messages flow across network such as http –https-FTP-RDP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Session 1 (Network Basic Terminologies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33" y="1174283"/>
            <a:ext cx="9239451" cy="5062887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b="1" dirty="0">
                <a:solidFill>
                  <a:srgbClr val="C00000"/>
                </a:solidFill>
              </a:rPr>
              <a:t>NIC </a:t>
            </a:r>
            <a:r>
              <a:rPr lang="en-US" sz="2000" b="1" dirty="0">
                <a:solidFill>
                  <a:srgbClr val="C00000"/>
                </a:solidFill>
              </a:rPr>
              <a:t>(Network Interface Card)/network adapter or LAN adapter</a:t>
            </a:r>
            <a:r>
              <a:rPr lang="en-US" b="1" dirty="0">
                <a:solidFill>
                  <a:srgbClr val="C00000"/>
                </a:solidFill>
              </a:rPr>
              <a:t>.</a:t>
            </a:r>
            <a:endParaRPr lang="en-US" b="1" dirty="0">
              <a:solidFill>
                <a:srgbClr val="C00000"/>
              </a:solidFill>
            </a:endParaRPr>
          </a:p>
          <a:p>
            <a:pPr marL="798830" lvl="2" indent="-116205">
              <a:lnSpc>
                <a:spcPct val="160000"/>
              </a:lnSpc>
            </a:pPr>
            <a:r>
              <a:rPr lang="en-US" dirty="0"/>
              <a:t>a hardware that enable the device to directly access the network</a:t>
            </a:r>
            <a:endParaRPr lang="en-US" dirty="0"/>
          </a:p>
          <a:p>
            <a:pPr lvl="4">
              <a:lnSpc>
                <a:spcPct val="100000"/>
              </a:lnSpc>
            </a:pPr>
            <a:r>
              <a:rPr lang="en-US" dirty="0"/>
              <a:t>Internal NIC (plugs into the motherboard directly)</a:t>
            </a:r>
            <a:endParaRPr lang="en-US" dirty="0"/>
          </a:p>
          <a:p>
            <a:pPr lvl="4">
              <a:lnSpc>
                <a:spcPct val="100000"/>
              </a:lnSpc>
            </a:pPr>
            <a:r>
              <a:rPr lang="en-US" dirty="0"/>
              <a:t>External NIC(Wireless and USB based )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Mac address: </a:t>
            </a:r>
            <a:endParaRPr lang="en-US" b="1" dirty="0">
              <a:solidFill>
                <a:srgbClr val="C00000"/>
              </a:solidFill>
            </a:endParaRPr>
          </a:p>
          <a:p>
            <a:pPr marL="798830" lvl="2" indent="-116205">
              <a:lnSpc>
                <a:spcPct val="160000"/>
              </a:lnSpc>
            </a:pPr>
            <a:r>
              <a:rPr lang="en-US" dirty="0"/>
              <a:t>Physical Address, Unique address over the world burned on the  NIC card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IP address :</a:t>
            </a:r>
            <a:endParaRPr lang="en-US" b="1" dirty="0">
              <a:solidFill>
                <a:srgbClr val="C00000"/>
              </a:solidFill>
            </a:endParaRPr>
          </a:p>
          <a:p>
            <a:pPr marL="798830" lvl="2" indent="-116205"/>
            <a:r>
              <a:rPr lang="en-US" sz="2100" dirty="0"/>
              <a:t>logical address, identify each device on an IP network layer.</a:t>
            </a:r>
            <a:endParaRPr lang="en-US" sz="2100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Protocols</a:t>
            </a:r>
            <a:endParaRPr lang="en-US" b="1" dirty="0">
              <a:solidFill>
                <a:srgbClr val="C00000"/>
              </a:solidFill>
            </a:endParaRPr>
          </a:p>
          <a:p>
            <a:pPr marL="798830" lvl="2" indent="-116205"/>
            <a:r>
              <a:rPr lang="en-US" sz="2100" dirty="0"/>
              <a:t>Communication rules that all entity must agree on http –https-FTP-RDP</a:t>
            </a:r>
            <a:endParaRPr lang="en-US" sz="2100" dirty="0"/>
          </a:p>
          <a:p>
            <a:pPr marL="682625" lvl="2" indent="-220980"/>
            <a:r>
              <a:rPr lang="en-US" sz="2400" b="1" dirty="0">
                <a:solidFill>
                  <a:srgbClr val="C00000"/>
                </a:solidFill>
              </a:rPr>
              <a:t>Topology</a:t>
            </a:r>
            <a:endParaRPr lang="en-US" sz="2400" b="1" dirty="0">
              <a:solidFill>
                <a:srgbClr val="C00000"/>
              </a:solidFill>
            </a:endParaRPr>
          </a:p>
          <a:p>
            <a:pPr marL="798830" lvl="2" indent="-116205"/>
            <a:r>
              <a:rPr lang="en-US" sz="2100" dirty="0"/>
              <a:t>how devices are connected (shape) and how message flow from one device to another device</a:t>
            </a:r>
            <a:endParaRPr lang="en-US" sz="2100" dirty="0"/>
          </a:p>
          <a:p>
            <a:pPr marL="798830" lvl="2" indent="-116205"/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1605" y="1174283"/>
            <a:ext cx="2540395" cy="230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72" y="3888606"/>
            <a:ext cx="2107070" cy="221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Session 1 (Network Basic Terminologies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895" y="1193533"/>
            <a:ext cx="9078916" cy="5229333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sz="2900" b="1" dirty="0">
                <a:solidFill>
                  <a:srgbClr val="C00000"/>
                </a:solidFill>
              </a:rPr>
              <a:t>Hub</a:t>
            </a:r>
            <a:endParaRPr lang="en-US" sz="2900" b="1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2600" dirty="0"/>
              <a:t>Allow different nodes to communicate with each other at the same network(Slow the network)</a:t>
            </a:r>
            <a:endParaRPr lang="en-US" sz="2600" dirty="0"/>
          </a:p>
          <a:p>
            <a:pPr lvl="1"/>
            <a:r>
              <a:rPr lang="en-US" sz="2900" b="1" dirty="0">
                <a:solidFill>
                  <a:srgbClr val="C00000"/>
                </a:solidFill>
              </a:rPr>
              <a:t>Switch</a:t>
            </a:r>
            <a:endParaRPr lang="en-US" sz="2900" b="1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2600" dirty="0"/>
              <a:t>Allow different nodes to communicate with each other at the same network and time without slowing each other</a:t>
            </a:r>
            <a:br>
              <a:rPr lang="en-US" sz="2100" dirty="0"/>
            </a:br>
            <a:endParaRPr lang="en-US" sz="2100" dirty="0"/>
          </a:p>
          <a:p>
            <a:pPr lvl="1"/>
            <a:r>
              <a:rPr lang="en-US" sz="2900" b="1" dirty="0">
                <a:solidFill>
                  <a:srgbClr val="C00000"/>
                </a:solidFill>
              </a:rPr>
              <a:t>Router</a:t>
            </a:r>
            <a:endParaRPr lang="en-US" sz="2900" b="1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2600" dirty="0"/>
              <a:t>Allow different networks to communicate with each other</a:t>
            </a:r>
            <a:endParaRPr lang="en-US" sz="2600" dirty="0"/>
          </a:p>
          <a:p>
            <a:pPr lvl="1"/>
            <a:endParaRPr lang="en-US" b="1" dirty="0"/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Access point (AP)</a:t>
            </a:r>
            <a:endParaRPr lang="en-US" sz="2800" b="1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2600" dirty="0"/>
              <a:t>allows other Wi-Fi devices to connect to a wired network. An AP is a physical location where Wi-Fi access is available.</a:t>
            </a:r>
            <a:endParaRPr lang="en-US" sz="2600" dirty="0"/>
          </a:p>
          <a:p>
            <a:pPr lvl="1"/>
            <a:endParaRPr lang="en-US" b="1" dirty="0"/>
          </a:p>
          <a:p>
            <a:pPr lvl="1"/>
            <a:r>
              <a:rPr lang="en-US" sz="2900" b="1" dirty="0">
                <a:solidFill>
                  <a:srgbClr val="C00000"/>
                </a:solidFill>
              </a:rPr>
              <a:t>Repeater</a:t>
            </a:r>
            <a:endParaRPr lang="en-US" sz="2900" b="1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sz="2600" dirty="0"/>
              <a:t>Regenerate the signal over the same network before the signal becomes too weak or corrupted</a:t>
            </a:r>
            <a:endParaRPr lang="en-US" sz="2600" dirty="0"/>
          </a:p>
          <a:p>
            <a:pPr lvl="2"/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4128" y="1193533"/>
            <a:ext cx="2092570" cy="932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6" b="30245"/>
          <a:stretch>
            <a:fillRect/>
          </a:stretch>
        </p:blipFill>
        <p:spPr>
          <a:xfrm>
            <a:off x="9767811" y="1948902"/>
            <a:ext cx="2181676" cy="1160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142" y="4157460"/>
            <a:ext cx="2004647" cy="983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2713" r="14474" b="24638"/>
          <a:stretch>
            <a:fillRect/>
          </a:stretch>
        </p:blipFill>
        <p:spPr>
          <a:xfrm rot="170712">
            <a:off x="9972322" y="5256280"/>
            <a:ext cx="2071914" cy="9354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128" y="3009347"/>
            <a:ext cx="2054518" cy="1148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AEEC6628B1A4DAF2BD7FD37F885CD" ma:contentTypeVersion="11" ma:contentTypeDescription="Create a new document." ma:contentTypeScope="" ma:versionID="7542d073ee05542f6139d2b31fd77c6d">
  <xsd:schema xmlns:xsd="http://www.w3.org/2001/XMLSchema" xmlns:xs="http://www.w3.org/2001/XMLSchema" xmlns:p="http://schemas.microsoft.com/office/2006/metadata/properties" xmlns:ns2="0e8e96a6-f450-4cc8-abca-16f2514dd959" xmlns:ns3="6197795e-e75c-4adf-97c8-05dcd46755c0" targetNamespace="http://schemas.microsoft.com/office/2006/metadata/properties" ma:root="true" ma:fieldsID="24329e3671ff5dd04d88ff9a42f26252" ns2:_="" ns3:_="">
    <xsd:import namespace="0e8e96a6-f450-4cc8-abca-16f2514dd959"/>
    <xsd:import namespace="6197795e-e75c-4adf-97c8-05dcd4675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e96a6-f450-4cc8-abca-16f2514dd9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7795e-e75c-4adf-97c8-05dcd46755c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7277b45-a713-46c6-acd9-2d9abfdecfe4}" ma:internalName="TaxCatchAll" ma:showField="CatchAllData" ma:web="6197795e-e75c-4adf-97c8-05dcd4675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8e96a6-f450-4cc8-abca-16f2514dd959">
      <Terms xmlns="http://schemas.microsoft.com/office/infopath/2007/PartnerControls"/>
    </lcf76f155ced4ddcb4097134ff3c332f>
    <TaxCatchAll xmlns="6197795e-e75c-4adf-97c8-05dcd46755c0" xsi:nil="true"/>
  </documentManagement>
</p:properties>
</file>

<file path=customXml/itemProps1.xml><?xml version="1.0" encoding="utf-8"?>
<ds:datastoreItem xmlns:ds="http://schemas.openxmlformats.org/officeDocument/2006/customXml" ds:itemID="{A2D9D53F-C498-4AC2-89C0-E555D5529ADF}">
  <ds:schemaRefs/>
</ds:datastoreItem>
</file>

<file path=customXml/itemProps2.xml><?xml version="1.0" encoding="utf-8"?>
<ds:datastoreItem xmlns:ds="http://schemas.openxmlformats.org/officeDocument/2006/customXml" ds:itemID="{8913A5D6-2A86-4A04-9D49-0781EEA2C7E7}">
  <ds:schemaRefs/>
</ds:datastoreItem>
</file>

<file path=customXml/itemProps3.xml><?xml version="1.0" encoding="utf-8"?>
<ds:datastoreItem xmlns:ds="http://schemas.openxmlformats.org/officeDocument/2006/customXml" ds:itemID="{E8BA10D2-C8C1-41C7-AE53-6720F10723F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ITI PPT template</Template>
  <TotalTime>0</TotalTime>
  <Words>9319</Words>
  <Application>WPS Presentation</Application>
  <PresentationFormat>Widescreen</PresentationFormat>
  <Paragraphs>430</Paragraphs>
  <Slides>39</Slides>
  <Notes>7</Notes>
  <HiddenSlides>3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2" baseType="lpstr">
      <vt:lpstr>Arial</vt:lpstr>
      <vt:lpstr>SimSun</vt:lpstr>
      <vt:lpstr>Wingdings</vt:lpstr>
      <vt:lpstr>Roboto Condensed</vt:lpstr>
      <vt:lpstr>Verdana</vt:lpstr>
      <vt:lpstr>Century Gothic</vt:lpstr>
      <vt:lpstr>Candara bold</vt:lpstr>
      <vt:lpstr>Candara</vt:lpstr>
      <vt:lpstr>Courier New</vt:lpstr>
      <vt:lpstr>Segoe UI</vt:lpstr>
      <vt:lpstr>Tw Cen MT</vt:lpstr>
      <vt:lpstr>Segoe Print</vt:lpstr>
      <vt:lpstr>Tw Cen MT Condensed</vt:lpstr>
      <vt:lpstr>Microsoft YaHei</vt:lpstr>
      <vt:lpstr>Arial Unicode MS</vt:lpstr>
      <vt:lpstr>Calibri Light</vt:lpstr>
      <vt:lpstr>Calibri</vt:lpstr>
      <vt:lpstr>Times New Roman</vt:lpstr>
      <vt:lpstr>Tahoma</vt:lpstr>
      <vt:lpstr>Calibri</vt:lpstr>
      <vt:lpstr>Arial</vt:lpstr>
      <vt:lpstr>Office Theme</vt:lpstr>
      <vt:lpstr>PBrush</vt:lpstr>
      <vt:lpstr>ITI</vt:lpstr>
      <vt:lpstr>References</vt:lpstr>
      <vt:lpstr>Course Duration and Assessment</vt:lpstr>
      <vt:lpstr>Agenda</vt:lpstr>
      <vt:lpstr>Part 1 (Network Essentials)</vt:lpstr>
      <vt:lpstr>Part 1 (Computer Networks Definition)</vt:lpstr>
      <vt:lpstr>Part1 (Network Elements)</vt:lpstr>
      <vt:lpstr>Session 1 (Network Basic Terminologies )</vt:lpstr>
      <vt:lpstr>Session 1 (Network Basic Terminologies )</vt:lpstr>
      <vt:lpstr>How to apply networks ? </vt:lpstr>
      <vt:lpstr>Networks Classifications</vt:lpstr>
      <vt:lpstr>According to Covered Area</vt:lpstr>
      <vt:lpstr>According to Covered Area</vt:lpstr>
      <vt:lpstr>According to Covered Area</vt:lpstr>
      <vt:lpstr>According to Covered Area</vt:lpstr>
      <vt:lpstr>What is Internet ?</vt:lpstr>
      <vt:lpstr>Internet Gateway in Egypt_ Submarine Cable </vt:lpstr>
      <vt:lpstr>Networks Classifications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 Topology</vt:lpstr>
      <vt:lpstr>Networks Classifications</vt:lpstr>
      <vt:lpstr>Network Model</vt:lpstr>
      <vt:lpstr>Network Model</vt:lpstr>
      <vt:lpstr>Network Model</vt:lpstr>
      <vt:lpstr>Peer to peer vs client/server model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Presentation</dc:title>
  <dc:creator>Mohamed Abosehly</dc:creator>
  <cp:lastModifiedBy>iti057</cp:lastModifiedBy>
  <cp:revision>147</cp:revision>
  <dcterms:created xsi:type="dcterms:W3CDTF">2022-03-05T07:34:00Z</dcterms:created>
  <dcterms:modified xsi:type="dcterms:W3CDTF">2025-07-29T14:11:33Z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0x010100D6AAEEC6628B1A4DAF2BD7FD37F885CD</vt:lpwstr>
  </property>
  <property fmtid="{D5CDD505-2E9C-101B-9397-08002B2CF9AE}" pid="3" name="ICV">
    <vt:lpwstr>0ED745EA2A574FFDB0AFB812A0DE5842_12</vt:lpwstr>
  </property>
  <property fmtid="{D5CDD505-2E9C-101B-9397-08002B2CF9AE}" pid="4" name="KSOProductBuildVer">
    <vt:lpwstr>2057-12.2.0.21936</vt:lpwstr>
  </property>
</Properties>
</file>